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1" r:id="rId1"/>
  </p:sldMasterIdLst>
  <p:notesMasterIdLst>
    <p:notesMasterId r:id="rId19"/>
  </p:notesMasterIdLst>
  <p:sldIdLst>
    <p:sldId id="307" r:id="rId2"/>
    <p:sldId id="384" r:id="rId3"/>
    <p:sldId id="406" r:id="rId4"/>
    <p:sldId id="372" r:id="rId5"/>
    <p:sldId id="397" r:id="rId6"/>
    <p:sldId id="373" r:id="rId7"/>
    <p:sldId id="398" r:id="rId8"/>
    <p:sldId id="399" r:id="rId9"/>
    <p:sldId id="400" r:id="rId10"/>
    <p:sldId id="407" r:id="rId11"/>
    <p:sldId id="401" r:id="rId12"/>
    <p:sldId id="404" r:id="rId13"/>
    <p:sldId id="402" r:id="rId14"/>
    <p:sldId id="403" r:id="rId15"/>
    <p:sldId id="408" r:id="rId16"/>
    <p:sldId id="405" r:id="rId17"/>
    <p:sldId id="388" r:id="rId18"/>
  </p:sldIdLst>
  <p:sldSz cx="12192000" cy="6858000"/>
  <p:notesSz cx="6858000" cy="9144000"/>
  <p:embeddedFontLst>
    <p:embeddedFont>
      <p:font typeface="B Koodak" panose="00000700000000000000" pitchFamily="2" charset="-78"/>
      <p:bold r:id="rId20"/>
    </p:embeddedFont>
    <p:embeddedFont>
      <p:font typeface="B Titr" panose="00000700000000000000" pitchFamily="2" charset="-78"/>
      <p:bold r:id="rId21"/>
    </p:embeddedFont>
    <p:embeddedFont>
      <p:font typeface="Shabnam" panose="020B0604020202020204" charset="-78"/>
      <p:regular r:id="rId22"/>
      <p:bold r:id="rId23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AE116CF-EEA0-434D-B8DB-B8A32F162D8C}">
          <p14:sldIdLst>
            <p14:sldId id="307"/>
          </p14:sldIdLst>
        </p14:section>
        <p14:section name="فصل اول" id="{A2A54D79-689F-4F65-B0EF-76F65C807837}">
          <p14:sldIdLst>
            <p14:sldId id="384"/>
            <p14:sldId id="406"/>
            <p14:sldId id="372"/>
            <p14:sldId id="397"/>
            <p14:sldId id="373"/>
            <p14:sldId id="398"/>
            <p14:sldId id="399"/>
            <p14:sldId id="400"/>
            <p14:sldId id="407"/>
            <p14:sldId id="401"/>
            <p14:sldId id="404"/>
            <p14:sldId id="402"/>
            <p14:sldId id="403"/>
            <p14:sldId id="408"/>
            <p14:sldId id="405"/>
            <p14:sldId id="38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F13E"/>
    <a:srgbClr val="2623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47" autoAdjust="0"/>
    <p:restoredTop sz="94061" autoAdjust="0"/>
  </p:normalViewPr>
  <p:slideViewPr>
    <p:cSldViewPr snapToGrid="0">
      <p:cViewPr varScale="1">
        <p:scale>
          <a:sx n="65" d="100"/>
          <a:sy n="65" d="100"/>
        </p:scale>
        <p:origin x="828" y="78"/>
      </p:cViewPr>
      <p:guideLst/>
    </p:cSldViewPr>
  </p:slideViewPr>
  <p:outlineViewPr>
    <p:cViewPr>
      <p:scale>
        <a:sx n="33" d="100"/>
        <a:sy n="33" d="100"/>
      </p:scale>
      <p:origin x="0" y="-311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3F58A-A788-468A-8B74-66423D90847F}" type="datetimeFigureOut">
              <a:rPr lang="en-US" smtClean="0"/>
              <a:t>9/2/2025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0615C0-FDE4-4C9D-85E9-D859B3AFF1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024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0615C0-FDE4-4C9D-85E9-D859B3AFF1E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208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981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623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478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685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082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277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32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2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57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690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265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69D04-C25C-4C46-BE58-67290CF0B2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281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5577832-A159-1507-0208-CF6ADA6F9016}"/>
              </a:ext>
            </a:extLst>
          </p:cNvPr>
          <p:cNvSpPr/>
          <p:nvPr/>
        </p:nvSpPr>
        <p:spPr>
          <a:xfrm>
            <a:off x="276226" y="284748"/>
            <a:ext cx="8662737" cy="6276473"/>
          </a:xfrm>
          <a:prstGeom prst="roundRect">
            <a:avLst>
              <a:gd name="adj" fmla="val 6726"/>
            </a:avLst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prstDash val="sysDot"/>
          </a:ln>
          <a:effectLst>
            <a:outerShdw blurRad="127000" dist="508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5F7E731-E711-51D0-0DFD-E95CF3D0DF81}"/>
              </a:ext>
            </a:extLst>
          </p:cNvPr>
          <p:cNvSpPr/>
          <p:nvPr/>
        </p:nvSpPr>
        <p:spPr>
          <a:xfrm>
            <a:off x="9224210" y="284747"/>
            <a:ext cx="2727157" cy="6276474"/>
          </a:xfrm>
          <a:prstGeom prst="roundRect">
            <a:avLst>
              <a:gd name="adj" fmla="val 15229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270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D796158-705E-DB86-9139-CAB63FB9AC15}"/>
              </a:ext>
            </a:extLst>
          </p:cNvPr>
          <p:cNvSpPr/>
          <p:nvPr/>
        </p:nvSpPr>
        <p:spPr>
          <a:xfrm>
            <a:off x="9307401" y="3007345"/>
            <a:ext cx="2535551" cy="3553876"/>
          </a:xfrm>
          <a:prstGeom prst="ellipse">
            <a:avLst/>
          </a:prstGeom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25D6AC9-6267-5028-B184-48CB20ADC0A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l="24933" t="16190" r="28195" b="27144"/>
          <a:stretch/>
        </p:blipFill>
        <p:spPr>
          <a:xfrm>
            <a:off x="9448486" y="296779"/>
            <a:ext cx="2253378" cy="2946725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836A2D1-2F43-CA19-F10F-609345780750}"/>
              </a:ext>
            </a:extLst>
          </p:cNvPr>
          <p:cNvSpPr/>
          <p:nvPr/>
        </p:nvSpPr>
        <p:spPr>
          <a:xfrm>
            <a:off x="799234" y="2198061"/>
            <a:ext cx="7345999" cy="80928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defRPr/>
            </a:pPr>
            <a:r>
              <a:rPr lang="fa-IR" sz="24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نام هسته / شرکت</a:t>
            </a:r>
            <a:endParaRPr lang="en-US" sz="2400" b="1" kern="0" dirty="0">
              <a:solidFill>
                <a:schemeClr val="tx1">
                  <a:lumMod val="85000"/>
                  <a:lumOff val="15000"/>
                </a:schemeClr>
              </a:solidFill>
              <a:latin typeface="Shabnam" panose="020B0603030804020204" pitchFamily="34" charset="-78"/>
              <a:cs typeface="B Titr" panose="00000700000000000000" pitchFamily="2" charset="-78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DB7DB97-857E-6B0C-9013-925A880E427E}"/>
              </a:ext>
            </a:extLst>
          </p:cNvPr>
          <p:cNvSpPr/>
          <p:nvPr/>
        </p:nvSpPr>
        <p:spPr>
          <a:xfrm>
            <a:off x="2005714" y="3422984"/>
            <a:ext cx="4791831" cy="65710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4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ایده </a:t>
            </a:r>
            <a:r>
              <a:rPr lang="fa-IR" sz="2400" b="1" kern="0">
                <a:solidFill>
                  <a:schemeClr val="tx1">
                    <a:lumMod val="85000"/>
                    <a:lumOff val="15000"/>
                  </a:schemeClr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محوری:</a:t>
            </a:r>
            <a:endParaRPr lang="en-US" sz="2400" b="1" kern="0" dirty="0">
              <a:solidFill>
                <a:schemeClr val="tx1">
                  <a:lumMod val="85000"/>
                  <a:lumOff val="15000"/>
                </a:schemeClr>
              </a:solidFill>
              <a:latin typeface="Shabnam" panose="020B0603030804020204" pitchFamily="34" charset="-78"/>
              <a:cs typeface="B Titr" panose="00000700000000000000" pitchFamily="2" charset="-78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685D795-9171-537D-2637-7DC14603E156}"/>
              </a:ext>
            </a:extLst>
          </p:cNvPr>
          <p:cNvSpPr/>
          <p:nvPr/>
        </p:nvSpPr>
        <p:spPr>
          <a:xfrm>
            <a:off x="2076318" y="4495725"/>
            <a:ext cx="4791832" cy="65710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4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مجری ایده </a:t>
            </a:r>
            <a:r>
              <a:rPr lang="fa-IR" sz="2400" b="1" kern="0">
                <a:solidFill>
                  <a:schemeClr val="tx1">
                    <a:lumMod val="85000"/>
                    <a:lumOff val="15000"/>
                  </a:schemeClr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محوری:</a:t>
            </a:r>
            <a:endParaRPr lang="en-US" sz="2400" b="1" kern="0" dirty="0">
              <a:solidFill>
                <a:schemeClr val="tx1">
                  <a:lumMod val="85000"/>
                  <a:lumOff val="15000"/>
                </a:schemeClr>
              </a:solidFill>
              <a:latin typeface="Shabnam" panose="020B0603030804020204" pitchFamily="34" charset="-78"/>
              <a:cs typeface="B Titr" panose="000007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20CDD1C-9288-61B3-C633-A61B63E872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4777" y="3170999"/>
            <a:ext cx="2100795" cy="172578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E4CF1F5B-FFEE-351A-978E-7146C1799447}"/>
              </a:ext>
            </a:extLst>
          </p:cNvPr>
          <p:cNvSpPr/>
          <p:nvPr/>
        </p:nvSpPr>
        <p:spPr>
          <a:xfrm>
            <a:off x="3710589" y="579759"/>
            <a:ext cx="1466096" cy="1434831"/>
          </a:xfrm>
          <a:prstGeom prst="ellipse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b="1" kern="0">
                <a:solidFill>
                  <a:schemeClr val="tx1">
                    <a:lumMod val="85000"/>
                    <a:lumOff val="15000"/>
                  </a:schemeClr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محل لوگو</a:t>
            </a:r>
            <a:endParaRPr lang="en-US" b="1" kern="0" dirty="0">
              <a:solidFill>
                <a:schemeClr val="tx1">
                  <a:lumMod val="85000"/>
                  <a:lumOff val="15000"/>
                </a:schemeClr>
              </a:solidFill>
              <a:latin typeface="Shabnam" panose="020B0603030804020204" pitchFamily="34" charset="-78"/>
              <a:cs typeface="B Titr" panose="000007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DDCDD4-2F92-FBC7-40C9-7E07AD2EEB5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096" t="3293" r="2351" b="86188"/>
          <a:stretch>
            <a:fillRect/>
          </a:stretch>
        </p:blipFill>
        <p:spPr bwMode="auto">
          <a:xfrm>
            <a:off x="9822426" y="4780031"/>
            <a:ext cx="1489667" cy="13526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2772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C9E0C-9222-1177-38A3-0F2FCF710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DDB861C-D539-2F28-8ABC-E87F68752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F13977E-A4C5-D419-B872-C5768FDFDF03}"/>
              </a:ext>
            </a:extLst>
          </p:cNvPr>
          <p:cNvSpPr/>
          <p:nvPr/>
        </p:nvSpPr>
        <p:spPr>
          <a:xfrm>
            <a:off x="2478242" y="558572"/>
            <a:ext cx="7069255" cy="554062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85000"/>
              </a:schemeClr>
            </a:solidFill>
            <a:prstDash val="sysDot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/>
            <a:r>
              <a:rPr lang="fa-IR" sz="2400" b="1" dirty="0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مدل کسب و کار</a:t>
            </a:r>
            <a:endParaRPr lang="en-US" sz="2400" b="1" dirty="0">
              <a:solidFill>
                <a:schemeClr val="tx1"/>
              </a:solidFill>
              <a:latin typeface="Shabnam" panose="020B0603030804020204" pitchFamily="34" charset="-78"/>
              <a:cs typeface="B Titr" panose="00000700000000000000" pitchFamily="2" charset="-78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8F687C3-7007-EBC8-D6D2-90FBAE68C4A0}"/>
              </a:ext>
            </a:extLst>
          </p:cNvPr>
          <p:cNvSpPr txBox="1">
            <a:spLocks/>
          </p:cNvSpPr>
          <p:nvPr/>
        </p:nvSpPr>
        <p:spPr>
          <a:xfrm>
            <a:off x="1205346" y="1475509"/>
            <a:ext cx="10293927" cy="340129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lnSpc>
                <a:spcPct val="200000"/>
              </a:lnSpc>
              <a:buNone/>
            </a:pPr>
            <a:endParaRPr lang="en-US" sz="2400" dirty="0">
              <a:cs typeface="B Koodak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474DD-5D1B-6DD2-2E8D-3D2071E84520}"/>
              </a:ext>
            </a:extLst>
          </p:cNvPr>
          <p:cNvSpPr txBox="1">
            <a:spLocks/>
          </p:cNvSpPr>
          <p:nvPr/>
        </p:nvSpPr>
        <p:spPr>
          <a:xfrm>
            <a:off x="1101660" y="1728354"/>
            <a:ext cx="10293927" cy="340129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lnSpc>
                <a:spcPct val="200000"/>
              </a:lnSpc>
            </a:pPr>
            <a:endParaRPr lang="en-US" sz="2400" dirty="0">
              <a:cs typeface="B Koodak" panose="00000700000000000000" pitchFamily="2" charset="-78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0F59D03-4BE6-47A0-18B2-BA3E716C525F}"/>
              </a:ext>
            </a:extLst>
          </p:cNvPr>
          <p:cNvSpPr/>
          <p:nvPr/>
        </p:nvSpPr>
        <p:spPr>
          <a:xfrm>
            <a:off x="296779" y="300790"/>
            <a:ext cx="11598443" cy="6256421"/>
          </a:xfrm>
          <a:prstGeom prst="roundRect">
            <a:avLst>
              <a:gd name="adj" fmla="val 7626"/>
            </a:avLst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38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E7A2A2-0016-9481-6D2B-C4AFF23D7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30D2357-72B2-AD22-BCA6-1AA90F529BE4}"/>
              </a:ext>
            </a:extLst>
          </p:cNvPr>
          <p:cNvSpPr/>
          <p:nvPr/>
        </p:nvSpPr>
        <p:spPr>
          <a:xfrm>
            <a:off x="2478242" y="558572"/>
            <a:ext cx="7069255" cy="554062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85000"/>
              </a:schemeClr>
            </a:solidFill>
            <a:prstDash val="sysDot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/>
            <a:r>
              <a:rPr lang="fa-IR" sz="2400" b="1" dirty="0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برنامه </a:t>
            </a:r>
            <a:r>
              <a:rPr lang="fa-IR" sz="2400" b="1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یکساله آینده</a:t>
            </a:r>
            <a:endParaRPr lang="en-US" sz="2400" b="1" dirty="0">
              <a:solidFill>
                <a:schemeClr val="tx1"/>
              </a:solidFill>
              <a:latin typeface="Shabnam" panose="020B0603030804020204" pitchFamily="34" charset="-78"/>
              <a:cs typeface="B Titr" panose="00000700000000000000" pitchFamily="2" charset="-78"/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E19C474D-FD47-FAD7-6750-DCED6EF6F8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928219"/>
              </p:ext>
            </p:extLst>
          </p:nvPr>
        </p:nvGraphicFramePr>
        <p:xfrm>
          <a:off x="1773378" y="1708378"/>
          <a:ext cx="8478981" cy="3123872"/>
        </p:xfrm>
        <a:graphic>
          <a:graphicData uri="http://schemas.openxmlformats.org/drawingml/2006/table">
            <a:tbl>
              <a:tblPr firstRow="1" bandRow="1"/>
              <a:tblGrid>
                <a:gridCol w="2424546">
                  <a:extLst>
                    <a:ext uri="{9D8B030D-6E8A-4147-A177-3AD203B41FA5}">
                      <a16:colId xmlns:a16="http://schemas.microsoft.com/office/drawing/2014/main" val="3150035868"/>
                    </a:ext>
                  </a:extLst>
                </a:gridCol>
                <a:gridCol w="2507671">
                  <a:extLst>
                    <a:ext uri="{9D8B030D-6E8A-4147-A177-3AD203B41FA5}">
                      <a16:colId xmlns:a16="http://schemas.microsoft.com/office/drawing/2014/main" val="3071685471"/>
                    </a:ext>
                  </a:extLst>
                </a:gridCol>
                <a:gridCol w="2341418">
                  <a:extLst>
                    <a:ext uri="{9D8B030D-6E8A-4147-A177-3AD203B41FA5}">
                      <a16:colId xmlns:a16="http://schemas.microsoft.com/office/drawing/2014/main" val="4173152031"/>
                    </a:ext>
                  </a:extLst>
                </a:gridCol>
                <a:gridCol w="1205346">
                  <a:extLst>
                    <a:ext uri="{9D8B030D-6E8A-4147-A177-3AD203B41FA5}">
                      <a16:colId xmlns:a16="http://schemas.microsoft.com/office/drawing/2014/main" val="30223708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هزینه پیش بینی</a:t>
                      </a:r>
                      <a:r>
                        <a:rPr lang="fa-IR" sz="2000" baseline="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 شده (تومان)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234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مدت زمان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234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r>
                        <a:rPr lang="fa-IR" sz="200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عنوان برنامه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234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r>
                        <a:rPr lang="fa-IR" sz="200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ردیف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23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160508"/>
                  </a:ext>
                </a:extLst>
              </a:tr>
              <a:tr h="62385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Calibri" panose="020F0502020204030204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Calibri" panose="020F0502020204030204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Calibri" panose="020F0502020204030204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886744"/>
                  </a:ext>
                </a:extLst>
              </a:tr>
              <a:tr h="62385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2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250001"/>
                  </a:ext>
                </a:extLst>
              </a:tr>
              <a:tr h="62385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3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5947680"/>
                  </a:ext>
                </a:extLst>
              </a:tr>
              <a:tr h="551258"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35377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775359" y="4935096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dirty="0">
                <a:cs typeface="B Koodak" panose="00000700000000000000" pitchFamily="2" charset="-78"/>
              </a:rPr>
              <a:t>هزینه پیش بینی شده برای برنامه یکساله:</a:t>
            </a:r>
          </a:p>
          <a:p>
            <a:pPr algn="r" rtl="1"/>
            <a:r>
              <a:rPr lang="fa-IR" dirty="0">
                <a:cs typeface="B Koodak" panose="00000700000000000000" pitchFamily="2" charset="-78"/>
              </a:rPr>
              <a:t>نحوه  تامین مالی هزینه پیش بینی شده :</a:t>
            </a:r>
            <a:endParaRPr lang="en-US" dirty="0">
              <a:cs typeface="B Koodak" panose="00000700000000000000" pitchFamily="2" charset="-78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A33B9C7-1A46-68A3-E686-18C5B704225F}"/>
              </a:ext>
            </a:extLst>
          </p:cNvPr>
          <p:cNvSpPr/>
          <p:nvPr/>
        </p:nvSpPr>
        <p:spPr>
          <a:xfrm>
            <a:off x="296779" y="300790"/>
            <a:ext cx="11598443" cy="6256421"/>
          </a:xfrm>
          <a:prstGeom prst="roundRect">
            <a:avLst>
              <a:gd name="adj" fmla="val 7626"/>
            </a:avLst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395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E7A2A2-0016-9481-6D2B-C4AFF23D7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30D2357-72B2-AD22-BCA6-1AA90F529BE4}"/>
              </a:ext>
            </a:extLst>
          </p:cNvPr>
          <p:cNvSpPr/>
          <p:nvPr/>
        </p:nvSpPr>
        <p:spPr>
          <a:xfrm>
            <a:off x="2478242" y="558572"/>
            <a:ext cx="7069255" cy="554062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85000"/>
              </a:schemeClr>
            </a:solidFill>
            <a:prstDash val="sysDot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/>
            <a:r>
              <a:rPr lang="fa-IR" sz="2400" b="1" dirty="0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برآورد </a:t>
            </a:r>
            <a:r>
              <a:rPr lang="fa-IR" sz="2400" b="1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هزینه‌های اصلی</a:t>
            </a:r>
            <a:endParaRPr lang="en-US" sz="2400" b="1" dirty="0">
              <a:solidFill>
                <a:schemeClr val="tx1"/>
              </a:solidFill>
              <a:latin typeface="Shabnam" panose="020B0603030804020204" pitchFamily="34" charset="-78"/>
              <a:cs typeface="B Titr" panose="00000700000000000000" pitchFamily="2" charset="-78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19C474D-FD47-FAD7-6750-DCED6EF6F8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9759533"/>
              </p:ext>
            </p:extLst>
          </p:nvPr>
        </p:nvGraphicFramePr>
        <p:xfrm>
          <a:off x="1198416" y="1486705"/>
          <a:ext cx="9628905" cy="3921588"/>
        </p:xfrm>
        <a:graphic>
          <a:graphicData uri="http://schemas.openxmlformats.org/drawingml/2006/table">
            <a:tbl>
              <a:tblPr firstRow="1" bandRow="1"/>
              <a:tblGrid>
                <a:gridCol w="3574470">
                  <a:extLst>
                    <a:ext uri="{9D8B030D-6E8A-4147-A177-3AD203B41FA5}">
                      <a16:colId xmlns:a16="http://schemas.microsoft.com/office/drawing/2014/main" val="3150035868"/>
                    </a:ext>
                  </a:extLst>
                </a:gridCol>
                <a:gridCol w="2507671">
                  <a:extLst>
                    <a:ext uri="{9D8B030D-6E8A-4147-A177-3AD203B41FA5}">
                      <a16:colId xmlns:a16="http://schemas.microsoft.com/office/drawing/2014/main" val="3071685471"/>
                    </a:ext>
                  </a:extLst>
                </a:gridCol>
                <a:gridCol w="2341418">
                  <a:extLst>
                    <a:ext uri="{9D8B030D-6E8A-4147-A177-3AD203B41FA5}">
                      <a16:colId xmlns:a16="http://schemas.microsoft.com/office/drawing/2014/main" val="4173152031"/>
                    </a:ext>
                  </a:extLst>
                </a:gridCol>
                <a:gridCol w="1205346">
                  <a:extLst>
                    <a:ext uri="{9D8B030D-6E8A-4147-A177-3AD203B41FA5}">
                      <a16:colId xmlns:a16="http://schemas.microsoft.com/office/drawing/2014/main" val="30223708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میزان هزینه صورت گرفته شده/نشده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234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مبلغ (تومان)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234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r>
                        <a:rPr lang="fa-IR" sz="200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شرح هزینه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234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r>
                        <a:rPr lang="fa-IR" sz="200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ردیف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23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160508"/>
                  </a:ext>
                </a:extLst>
              </a:tr>
              <a:tr h="62385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Calibri" panose="020F0502020204030204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Calibri" panose="020F0502020204030204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Calibri" panose="020F0502020204030204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886744"/>
                  </a:ext>
                </a:extLst>
              </a:tr>
              <a:tr h="62385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2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250001"/>
                  </a:ext>
                </a:extLst>
              </a:tr>
              <a:tr h="62385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3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5947680"/>
                  </a:ext>
                </a:extLst>
              </a:tr>
              <a:tr h="551258"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353772"/>
                  </a:ext>
                </a:extLst>
              </a:tr>
              <a:tr h="551258"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5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1727384"/>
                  </a:ext>
                </a:extLst>
              </a:tr>
              <a:tr h="551258"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مجموع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876029"/>
                  </a:ext>
                </a:extLst>
              </a:tr>
            </a:tbl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2A7094E-5302-84D1-A811-C53BB881865C}"/>
              </a:ext>
            </a:extLst>
          </p:cNvPr>
          <p:cNvSpPr/>
          <p:nvPr/>
        </p:nvSpPr>
        <p:spPr>
          <a:xfrm>
            <a:off x="296779" y="300790"/>
            <a:ext cx="11598443" cy="6256421"/>
          </a:xfrm>
          <a:prstGeom prst="roundRect">
            <a:avLst>
              <a:gd name="adj" fmla="val 7626"/>
            </a:avLst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0326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E7A2A2-0016-9481-6D2B-C4AFF23D7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30D2357-72B2-AD22-BCA6-1AA90F529BE4}"/>
              </a:ext>
            </a:extLst>
          </p:cNvPr>
          <p:cNvSpPr/>
          <p:nvPr/>
        </p:nvSpPr>
        <p:spPr>
          <a:xfrm>
            <a:off x="2478242" y="558572"/>
            <a:ext cx="7069255" cy="554062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85000"/>
              </a:schemeClr>
            </a:solidFill>
            <a:prstDash val="sysDot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/>
            <a:r>
              <a:rPr lang="fa-IR" sz="2400" b="1" dirty="0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جمع </a:t>
            </a:r>
            <a:r>
              <a:rPr lang="fa-IR" sz="2400" b="1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کل هزینه‌ها</a:t>
            </a:r>
            <a:endParaRPr lang="en-US" sz="2400" b="1" dirty="0">
              <a:solidFill>
                <a:schemeClr val="tx1"/>
              </a:solidFill>
              <a:latin typeface="Shabnam" panose="020B0603030804020204" pitchFamily="34" charset="-78"/>
              <a:cs typeface="B Titr" panose="00000700000000000000" pitchFamily="2" charset="-78"/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E19C474D-FD47-FAD7-6750-DCED6EF6F8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14053"/>
              </p:ext>
            </p:extLst>
          </p:nvPr>
        </p:nvGraphicFramePr>
        <p:xfrm>
          <a:off x="2230582" y="1860778"/>
          <a:ext cx="7924799" cy="3370330"/>
        </p:xfrm>
        <a:graphic>
          <a:graphicData uri="http://schemas.openxmlformats.org/drawingml/2006/table">
            <a:tbl>
              <a:tblPr firstRow="1" bandRow="1"/>
              <a:tblGrid>
                <a:gridCol w="3581396">
                  <a:extLst>
                    <a:ext uri="{9D8B030D-6E8A-4147-A177-3AD203B41FA5}">
                      <a16:colId xmlns:a16="http://schemas.microsoft.com/office/drawing/2014/main" val="3071685471"/>
                    </a:ext>
                  </a:extLst>
                </a:gridCol>
                <a:gridCol w="3138058">
                  <a:extLst>
                    <a:ext uri="{9D8B030D-6E8A-4147-A177-3AD203B41FA5}">
                      <a16:colId xmlns:a16="http://schemas.microsoft.com/office/drawing/2014/main" val="4173152031"/>
                    </a:ext>
                  </a:extLst>
                </a:gridCol>
                <a:gridCol w="1205345">
                  <a:extLst>
                    <a:ext uri="{9D8B030D-6E8A-4147-A177-3AD203B41FA5}">
                      <a16:colId xmlns:a16="http://schemas.microsoft.com/office/drawing/2014/main" val="30223708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جمع کل (تومان)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234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r>
                        <a:rPr lang="fa-IR" sz="200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شرح هزینه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234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r>
                        <a:rPr lang="fa-IR" sz="200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ردیف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23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160508"/>
                  </a:ext>
                </a:extLst>
              </a:tr>
              <a:tr h="62385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Calibri" panose="020F0502020204030204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B Titr" panose="00000700000000000000" pitchFamily="2" charset="-78"/>
                        </a:rPr>
                        <a:t>پرسنلی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Calibri" panose="020F0502020204030204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886744"/>
                  </a:ext>
                </a:extLst>
              </a:tr>
              <a:tr h="62385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dirty="0">
                          <a:solidFill>
                            <a:schemeClr val="tx1"/>
                          </a:solidFill>
                          <a:latin typeface="+mn-lt"/>
                          <a:cs typeface="B Titr" panose="00000700000000000000" pitchFamily="2" charset="-78"/>
                        </a:rPr>
                        <a:t>مواد و تجهیزات</a:t>
                      </a: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2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250001"/>
                  </a:ext>
                </a:extLst>
              </a:tr>
              <a:tr h="62385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dirty="0">
                          <a:solidFill>
                            <a:schemeClr val="tx1"/>
                          </a:solidFill>
                          <a:latin typeface="+mn-lt"/>
                          <a:cs typeface="B Titr" panose="00000700000000000000" pitchFamily="2" charset="-78"/>
                        </a:rPr>
                        <a:t>ساخت و خدمات آزمایشگاهی</a:t>
                      </a: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3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5947680"/>
                  </a:ext>
                </a:extLst>
              </a:tr>
              <a:tr h="551258"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سایر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353772"/>
                  </a:ext>
                </a:extLst>
              </a:tr>
              <a:tr h="551258"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جمع کل (تومان)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959308"/>
                  </a:ext>
                </a:extLst>
              </a:tr>
            </a:tbl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5324485-B9AB-0834-53DE-3368A6653287}"/>
              </a:ext>
            </a:extLst>
          </p:cNvPr>
          <p:cNvSpPr/>
          <p:nvPr/>
        </p:nvSpPr>
        <p:spPr>
          <a:xfrm>
            <a:off x="296779" y="300790"/>
            <a:ext cx="11598443" cy="6256421"/>
          </a:xfrm>
          <a:prstGeom prst="roundRect">
            <a:avLst>
              <a:gd name="adj" fmla="val 7626"/>
            </a:avLst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270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E7A2A2-0016-9481-6D2B-C4AFF23D7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30D2357-72B2-AD22-BCA6-1AA90F529BE4}"/>
              </a:ext>
            </a:extLst>
          </p:cNvPr>
          <p:cNvSpPr/>
          <p:nvPr/>
        </p:nvSpPr>
        <p:spPr>
          <a:xfrm>
            <a:off x="2478242" y="558572"/>
            <a:ext cx="7069255" cy="554062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85000"/>
              </a:schemeClr>
            </a:solidFill>
            <a:prstDash val="sysDot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/>
            <a:r>
              <a:rPr lang="fa-IR" sz="2400" b="1" dirty="0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برآورد شاخص های مالی - اقتصادی</a:t>
            </a:r>
            <a:endParaRPr lang="en-US" sz="2400" b="1" dirty="0">
              <a:solidFill>
                <a:schemeClr val="tx1"/>
              </a:solidFill>
              <a:latin typeface="Shabnam" panose="020B0603030804020204" pitchFamily="34" charset="-78"/>
              <a:cs typeface="B Titr" panose="00000700000000000000" pitchFamily="2" charset="-78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205346" y="1475509"/>
            <a:ext cx="10293927" cy="340129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lnSpc>
                <a:spcPct val="200000"/>
              </a:lnSpc>
              <a:buNone/>
            </a:pPr>
            <a:endParaRPr lang="en-US" sz="2400" dirty="0">
              <a:cs typeface="B Koodak" panose="00000700000000000000" pitchFamily="2" charset="-78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205346" y="1657527"/>
            <a:ext cx="10042030" cy="25265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buFont typeface="Wingdings" pitchFamily="2" charset="2"/>
              <a:buChar char="§"/>
            </a:pPr>
            <a:r>
              <a:rPr lang="fa-IR" sz="1800" b="1" dirty="0">
                <a:solidFill>
                  <a:schemeClr val="accent1">
                    <a:lumMod val="50000"/>
                  </a:schemeClr>
                </a:solidFill>
                <a:cs typeface="B Koodak" panose="00000700000000000000" pitchFamily="2" charset="-78"/>
              </a:rPr>
              <a:t>قیمت تمام شده:  </a:t>
            </a:r>
          </a:p>
          <a:p>
            <a:pPr algn="r" rtl="1">
              <a:buFont typeface="Wingdings" pitchFamily="2" charset="2"/>
              <a:buChar char="§"/>
            </a:pPr>
            <a:endParaRPr lang="fa-IR" sz="1800" b="1" dirty="0">
              <a:solidFill>
                <a:schemeClr val="accent1">
                  <a:lumMod val="50000"/>
                </a:schemeClr>
              </a:solidFill>
              <a:cs typeface="B Koodak" panose="00000700000000000000" pitchFamily="2" charset="-78"/>
            </a:endParaRPr>
          </a:p>
          <a:p>
            <a:pPr algn="r" rtl="1">
              <a:buFont typeface="Wingdings" pitchFamily="2" charset="2"/>
              <a:buChar char="§"/>
            </a:pPr>
            <a:r>
              <a:rPr lang="fa-IR" sz="1800" b="1" dirty="0">
                <a:solidFill>
                  <a:schemeClr val="accent1">
                    <a:lumMod val="50000"/>
                  </a:schemeClr>
                </a:solidFill>
                <a:cs typeface="B Koodak" panose="00000700000000000000" pitchFamily="2" charset="-78"/>
              </a:rPr>
              <a:t>قیمت فروش: </a:t>
            </a:r>
          </a:p>
          <a:p>
            <a:pPr algn="r" rtl="1">
              <a:buFont typeface="Wingdings" pitchFamily="2" charset="2"/>
              <a:buChar char="§"/>
            </a:pPr>
            <a:endParaRPr lang="fa-IR" sz="1800" b="1" dirty="0">
              <a:solidFill>
                <a:schemeClr val="accent1">
                  <a:lumMod val="50000"/>
                </a:schemeClr>
              </a:solidFill>
              <a:cs typeface="B Koodak" panose="00000700000000000000" pitchFamily="2" charset="-78"/>
            </a:endParaRPr>
          </a:p>
          <a:p>
            <a:pPr algn="r" rtl="1">
              <a:buFont typeface="Wingdings" pitchFamily="2" charset="2"/>
              <a:buChar char="§"/>
            </a:pPr>
            <a:r>
              <a:rPr lang="fa-IR" sz="1800" b="1" dirty="0">
                <a:solidFill>
                  <a:schemeClr val="accent1">
                    <a:lumMod val="50000"/>
                  </a:schemeClr>
                </a:solidFill>
                <a:cs typeface="B Koodak" panose="00000700000000000000" pitchFamily="2" charset="-78"/>
              </a:rPr>
              <a:t>درآمد حاصل از فروش:</a:t>
            </a:r>
          </a:p>
          <a:p>
            <a:pPr algn="r" rtl="1">
              <a:buFont typeface="Wingdings" pitchFamily="2" charset="2"/>
              <a:buChar char="§"/>
            </a:pPr>
            <a:endParaRPr lang="fa-IR" sz="1800" b="1" dirty="0">
              <a:solidFill>
                <a:schemeClr val="accent1">
                  <a:lumMod val="50000"/>
                </a:schemeClr>
              </a:solidFill>
              <a:cs typeface="B Koodak" panose="00000700000000000000" pitchFamily="2" charset="-78"/>
            </a:endParaRPr>
          </a:p>
          <a:p>
            <a:pPr algn="r" rtl="1">
              <a:buFont typeface="Wingdings" pitchFamily="2" charset="2"/>
              <a:buChar char="§"/>
            </a:pPr>
            <a:r>
              <a:rPr lang="fa-IR" sz="1800" b="1" dirty="0">
                <a:solidFill>
                  <a:schemeClr val="accent1">
                    <a:lumMod val="50000"/>
                  </a:schemeClr>
                </a:solidFill>
                <a:cs typeface="B Koodak" panose="00000700000000000000" pitchFamily="2" charset="-78"/>
              </a:rPr>
              <a:t> بازگشت سرمایه:</a:t>
            </a:r>
          </a:p>
          <a:p>
            <a:pPr algn="r" rtl="1">
              <a:buFont typeface="Wingdings" pitchFamily="2" charset="2"/>
              <a:buChar char="§"/>
            </a:pPr>
            <a:endParaRPr lang="fa-IR" sz="1800" b="1" dirty="0">
              <a:solidFill>
                <a:schemeClr val="accent1">
                  <a:lumMod val="50000"/>
                </a:schemeClr>
              </a:solidFill>
              <a:cs typeface="B Koodak" panose="00000700000000000000" pitchFamily="2" charset="-78"/>
            </a:endParaRPr>
          </a:p>
          <a:p>
            <a:pPr algn="r" rtl="1">
              <a:buFont typeface="Wingdings" pitchFamily="2" charset="2"/>
              <a:buChar char="§"/>
            </a:pPr>
            <a:r>
              <a:rPr lang="fa-IR" sz="1800" b="1" dirty="0">
                <a:solidFill>
                  <a:schemeClr val="accent1">
                    <a:lumMod val="50000"/>
                  </a:schemeClr>
                </a:solidFill>
                <a:cs typeface="B Koodak" panose="00000700000000000000" pitchFamily="2" charset="-78"/>
              </a:rPr>
              <a:t>سود خالص:</a:t>
            </a:r>
          </a:p>
          <a:p>
            <a:pPr algn="r" rtl="1">
              <a:buFont typeface="Wingdings" pitchFamily="2" charset="2"/>
              <a:buChar char="§"/>
            </a:pPr>
            <a:endParaRPr lang="fa-IR" sz="1800" b="1" dirty="0">
              <a:solidFill>
                <a:schemeClr val="accent1">
                  <a:lumMod val="50000"/>
                </a:schemeClr>
              </a:solidFill>
              <a:cs typeface="B Koodak" panose="00000700000000000000" pitchFamily="2" charset="-78"/>
            </a:endParaRPr>
          </a:p>
          <a:p>
            <a:pPr marL="0" indent="0" algn="r" rtl="1">
              <a:buFont typeface="Arial" panose="020B0604020202020204" pitchFamily="34" charset="0"/>
              <a:buNone/>
            </a:pPr>
            <a:endParaRPr lang="en-US" sz="3200" dirty="0">
              <a:cs typeface="B Koodak" panose="00000700000000000000" pitchFamily="2" charset="-78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94630FC-8785-5A65-3A7E-2F2D551EE8E3}"/>
              </a:ext>
            </a:extLst>
          </p:cNvPr>
          <p:cNvSpPr/>
          <p:nvPr/>
        </p:nvSpPr>
        <p:spPr>
          <a:xfrm>
            <a:off x="296779" y="286042"/>
            <a:ext cx="11598443" cy="6256421"/>
          </a:xfrm>
          <a:prstGeom prst="roundRect">
            <a:avLst>
              <a:gd name="adj" fmla="val 7626"/>
            </a:avLst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1689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B8D287-22E5-1A6E-32D1-FC5776DF7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FE3A1F6-841B-700D-5D45-BBD143D16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E22650F-14BD-1AC4-4089-C646C92B2A27}"/>
              </a:ext>
            </a:extLst>
          </p:cNvPr>
          <p:cNvSpPr/>
          <p:nvPr/>
        </p:nvSpPr>
        <p:spPr>
          <a:xfrm>
            <a:off x="2478242" y="558572"/>
            <a:ext cx="7069255" cy="554062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85000"/>
              </a:schemeClr>
            </a:solidFill>
            <a:prstDash val="sysDot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/>
            <a:r>
              <a:rPr lang="fa-IR" sz="2400" b="1" dirty="0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منابع تامین اعتبار</a:t>
            </a:r>
            <a:endParaRPr lang="en-US" sz="2400" b="1" dirty="0">
              <a:solidFill>
                <a:schemeClr val="tx1"/>
              </a:solidFill>
              <a:latin typeface="Shabnam" panose="020B0603030804020204" pitchFamily="34" charset="-78"/>
              <a:cs typeface="B Titr" panose="00000700000000000000" pitchFamily="2" charset="-78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2161A56-8CF0-B20E-1130-47919695BFA6}"/>
              </a:ext>
            </a:extLst>
          </p:cNvPr>
          <p:cNvSpPr txBox="1">
            <a:spLocks/>
          </p:cNvSpPr>
          <p:nvPr/>
        </p:nvSpPr>
        <p:spPr>
          <a:xfrm>
            <a:off x="1205346" y="1475509"/>
            <a:ext cx="10293927" cy="340129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lnSpc>
                <a:spcPct val="200000"/>
              </a:lnSpc>
              <a:buNone/>
            </a:pPr>
            <a:endParaRPr lang="en-US" sz="2400" dirty="0">
              <a:cs typeface="B Koodak" panose="00000700000000000000" pitchFamily="2" charset="-78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CAE9B49-0B7C-A1BD-BCBF-66F3CA2F4FFF}"/>
              </a:ext>
            </a:extLst>
          </p:cNvPr>
          <p:cNvSpPr txBox="1">
            <a:spLocks/>
          </p:cNvSpPr>
          <p:nvPr/>
        </p:nvSpPr>
        <p:spPr>
          <a:xfrm>
            <a:off x="1205346" y="1657527"/>
            <a:ext cx="10042030" cy="25265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buFont typeface="Wingdings" pitchFamily="2" charset="2"/>
              <a:buChar char="§"/>
            </a:pPr>
            <a:r>
              <a:rPr lang="fa-IR" sz="1800" b="1" dirty="0">
                <a:solidFill>
                  <a:schemeClr val="accent1">
                    <a:lumMod val="50000"/>
                  </a:schemeClr>
                </a:solidFill>
                <a:cs typeface="B Koodak" panose="00000700000000000000" pitchFamily="2" charset="-78"/>
              </a:rPr>
              <a:t>تسهیلات</a:t>
            </a:r>
          </a:p>
          <a:p>
            <a:pPr algn="r" rtl="1">
              <a:buFont typeface="Wingdings" pitchFamily="2" charset="2"/>
              <a:buChar char="§"/>
            </a:pPr>
            <a:endParaRPr lang="fa-IR" sz="1800" b="1" dirty="0">
              <a:solidFill>
                <a:schemeClr val="accent1">
                  <a:lumMod val="50000"/>
                </a:schemeClr>
              </a:solidFill>
              <a:cs typeface="B Koodak" panose="00000700000000000000" pitchFamily="2" charset="-78"/>
            </a:endParaRPr>
          </a:p>
          <a:p>
            <a:pPr marL="0" indent="0" algn="r" rtl="1">
              <a:buFont typeface="Arial" panose="020B0604020202020204" pitchFamily="34" charset="0"/>
              <a:buNone/>
            </a:pPr>
            <a:endParaRPr lang="en-US" sz="3200" dirty="0">
              <a:cs typeface="B Koodak" panose="00000700000000000000" pitchFamily="2" charset="-78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A94A8CB-55DF-7C8B-6988-11C0765F0B17}"/>
              </a:ext>
            </a:extLst>
          </p:cNvPr>
          <p:cNvSpPr/>
          <p:nvPr/>
        </p:nvSpPr>
        <p:spPr>
          <a:xfrm>
            <a:off x="296779" y="286042"/>
            <a:ext cx="11598443" cy="6256421"/>
          </a:xfrm>
          <a:prstGeom prst="roundRect">
            <a:avLst>
              <a:gd name="adj" fmla="val 7626"/>
            </a:avLst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010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E7A2A2-0016-9481-6D2B-C4AFF23D7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30D2357-72B2-AD22-BCA6-1AA90F529BE4}"/>
              </a:ext>
            </a:extLst>
          </p:cNvPr>
          <p:cNvSpPr/>
          <p:nvPr/>
        </p:nvSpPr>
        <p:spPr>
          <a:xfrm>
            <a:off x="2478242" y="558572"/>
            <a:ext cx="7069255" cy="554062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85000"/>
              </a:schemeClr>
            </a:solidFill>
            <a:prstDash val="sysDot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/>
            <a:r>
              <a:rPr lang="fa-IR" sz="2400" b="1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انتظارات </a:t>
            </a:r>
            <a:r>
              <a:rPr lang="fa-IR" sz="2400" b="1" dirty="0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از </a:t>
            </a:r>
            <a:r>
              <a:rPr lang="fa-IR" sz="2400" b="1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مرکز رشد</a:t>
            </a:r>
            <a:endParaRPr lang="en-US" sz="2400" b="1" dirty="0">
              <a:solidFill>
                <a:schemeClr val="tx1"/>
              </a:solidFill>
              <a:latin typeface="Shabnam" panose="020B0603030804020204" pitchFamily="34" charset="-78"/>
              <a:cs typeface="B Titr" panose="00000700000000000000" pitchFamily="2" charset="-78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205346" y="1475509"/>
            <a:ext cx="10293927" cy="340129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lnSpc>
                <a:spcPct val="200000"/>
              </a:lnSpc>
              <a:buNone/>
            </a:pPr>
            <a:endParaRPr lang="en-US" sz="2400" dirty="0">
              <a:cs typeface="B Koodak" panose="00000700000000000000" pitchFamily="2" charset="-78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18450" y="1353950"/>
            <a:ext cx="11682605" cy="394228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lnSpc>
                <a:spcPct val="250000"/>
              </a:lnSpc>
              <a:buNone/>
            </a:pPr>
            <a:r>
              <a:rPr lang="fa-IR" sz="2000" dirty="0">
                <a:cs typeface="B Koodak" panose="00000700000000000000" pitchFamily="2" charset="-78"/>
              </a:rPr>
              <a:t>مکان استقرار                                             تسهیلگری در اخذ مجوزات                                               تسهیلات مالی                 </a:t>
            </a:r>
          </a:p>
          <a:p>
            <a:pPr marL="0" indent="0" algn="r" rtl="1">
              <a:lnSpc>
                <a:spcPct val="250000"/>
              </a:lnSpc>
              <a:buNone/>
            </a:pPr>
            <a:r>
              <a:rPr lang="fa-IR" sz="2000" dirty="0">
                <a:cs typeface="B Koodak" panose="00000700000000000000" pitchFamily="2" charset="-78"/>
              </a:rPr>
              <a:t> شرکت در رویدادها و کارگاه‌های آموزشی                         مشاوره‌های حقوقی                                مشاوره کسب و کار                            حضور در نمایشگاه‌ها                             استفاده از سالن رویداد و جلسات پارک                          خدمات آزمایشگاهی/کارگاهی                           شبکه سازی</a:t>
            </a:r>
            <a:endParaRPr lang="en-US" sz="2000" dirty="0">
              <a:cs typeface="B Koodak" panose="00000700000000000000" pitchFamily="2" charset="-78"/>
            </a:endParaRPr>
          </a:p>
        </p:txBody>
      </p:sp>
      <p:sp>
        <p:nvSpPr>
          <p:cNvPr id="4" name="Oval 3"/>
          <p:cNvSpPr/>
          <p:nvPr/>
        </p:nvSpPr>
        <p:spPr>
          <a:xfrm>
            <a:off x="9421091" y="1704111"/>
            <a:ext cx="498764" cy="304800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156368" y="1704111"/>
            <a:ext cx="498764" cy="304800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23612" y="1790369"/>
            <a:ext cx="498764" cy="304800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287492" y="2592836"/>
            <a:ext cx="498764" cy="304800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156368" y="2604657"/>
            <a:ext cx="498764" cy="304800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03281" y="2592836"/>
            <a:ext cx="498764" cy="304800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9048733" y="3349004"/>
            <a:ext cx="498764" cy="304800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156368" y="3352803"/>
            <a:ext cx="498764" cy="304800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34808" y="3325091"/>
            <a:ext cx="498764" cy="304800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9919855" y="4100946"/>
            <a:ext cx="498764" cy="304800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5CED398-BC07-A715-FDB6-7DA8D4E22139}"/>
              </a:ext>
            </a:extLst>
          </p:cNvPr>
          <p:cNvSpPr/>
          <p:nvPr/>
        </p:nvSpPr>
        <p:spPr>
          <a:xfrm>
            <a:off x="296779" y="300790"/>
            <a:ext cx="11598443" cy="6256421"/>
          </a:xfrm>
          <a:prstGeom prst="roundRect">
            <a:avLst>
              <a:gd name="adj" fmla="val 7626"/>
            </a:avLst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421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2B0F822B-7BD1-E7E7-CED8-A6D0AE7C474E}"/>
              </a:ext>
            </a:extLst>
          </p:cNvPr>
          <p:cNvSpPr/>
          <p:nvPr/>
        </p:nvSpPr>
        <p:spPr>
          <a:xfrm>
            <a:off x="296779" y="300790"/>
            <a:ext cx="11598443" cy="6256421"/>
          </a:xfrm>
          <a:prstGeom prst="roundRect">
            <a:avLst>
              <a:gd name="adj" fmla="val 7626"/>
            </a:avLst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7F665D0-18CD-D76B-C6FC-B02E5B91E540}"/>
              </a:ext>
            </a:extLst>
          </p:cNvPr>
          <p:cNvSpPr/>
          <p:nvPr/>
        </p:nvSpPr>
        <p:spPr>
          <a:xfrm rot="16200000">
            <a:off x="4732421" y="-1829804"/>
            <a:ext cx="2727157" cy="10517608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85000"/>
              </a:schemeClr>
            </a:solidFill>
            <a:prstDash val="sysDot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/>
            <a:endParaRPr lang="en-US" sz="2400" b="1" dirty="0">
              <a:solidFill>
                <a:schemeClr val="tx1"/>
              </a:solidFill>
              <a:latin typeface="Shabnam" panose="020B0603030804020204" pitchFamily="34" charset="-78"/>
              <a:cs typeface="B Titr" panose="00000700000000000000" pitchFamily="2" charset="-78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2573D43-616B-2B65-FF4E-A4B3426B8D89}"/>
              </a:ext>
            </a:extLst>
          </p:cNvPr>
          <p:cNvSpPr txBox="1"/>
          <p:nvPr/>
        </p:nvSpPr>
        <p:spPr>
          <a:xfrm>
            <a:off x="2006434" y="2977168"/>
            <a:ext cx="80428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habnam" panose="020B0603030804020204" pitchFamily="34" charset="-78"/>
                <a:cs typeface="B Titr" panose="00000700000000000000" pitchFamily="2" charset="-78"/>
              </a:rPr>
              <a:t>از توجه شما سپاسگزارم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habnam" panose="020B0603030804020204" pitchFamily="34" charset="-78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19913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E7A2A2-0016-9481-6D2B-C4AFF23D7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B4BB77C-75D4-D774-0DE1-580475FD365E}"/>
              </a:ext>
            </a:extLst>
          </p:cNvPr>
          <p:cNvSpPr/>
          <p:nvPr/>
        </p:nvSpPr>
        <p:spPr>
          <a:xfrm>
            <a:off x="2436682" y="489299"/>
            <a:ext cx="7069255" cy="554062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85000"/>
              </a:schemeClr>
            </a:solidFill>
            <a:prstDash val="sysDot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2400" b="1" dirty="0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مشخصات مجری ایده محوری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habnam" panose="020B0603030804020204" pitchFamily="34" charset="-78"/>
              <a:cs typeface="B Titr" panose="000007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21693" y="1312605"/>
            <a:ext cx="10811546" cy="517250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 algn="just" rtl="1">
              <a:lnSpc>
                <a:spcPct val="200000"/>
              </a:lnSpc>
              <a:buFont typeface="Wingdings" pitchFamily="2" charset="2"/>
              <a:buChar char="§"/>
            </a:pPr>
            <a:r>
              <a:rPr lang="fa-IR" sz="2100" dirty="0">
                <a:solidFill>
                  <a:schemeClr val="accent1">
                    <a:lumMod val="50000"/>
                  </a:schemeClr>
                </a:solidFill>
                <a:cs typeface="B Koodak" panose="00000700000000000000" pitchFamily="2" charset="-78"/>
              </a:rPr>
              <a:t>آدرس مسئول هسته / شرکت:</a:t>
            </a:r>
          </a:p>
          <a:p>
            <a:pPr marL="285750" indent="-285750" algn="just" rtl="1">
              <a:lnSpc>
                <a:spcPct val="200000"/>
              </a:lnSpc>
              <a:buFont typeface="Wingdings" pitchFamily="2" charset="2"/>
              <a:buChar char="§"/>
            </a:pPr>
            <a:r>
              <a:rPr lang="fa-IR" sz="2100" dirty="0">
                <a:solidFill>
                  <a:schemeClr val="accent1">
                    <a:lumMod val="50000"/>
                  </a:schemeClr>
                </a:solidFill>
                <a:cs typeface="B Koodak" panose="00000700000000000000" pitchFamily="2" charset="-78"/>
              </a:rPr>
              <a:t>تلفن همراه:</a:t>
            </a:r>
          </a:p>
          <a:p>
            <a:pPr marL="285750" indent="-285750" algn="just" rtl="1">
              <a:lnSpc>
                <a:spcPct val="200000"/>
              </a:lnSpc>
              <a:buFont typeface="Wingdings" pitchFamily="2" charset="2"/>
              <a:buChar char="§"/>
            </a:pPr>
            <a:r>
              <a:rPr lang="fa-IR" sz="2100" dirty="0">
                <a:solidFill>
                  <a:schemeClr val="accent1">
                    <a:lumMod val="50000"/>
                  </a:schemeClr>
                </a:solidFill>
                <a:cs typeface="B Koodak" panose="00000700000000000000" pitchFamily="2" charset="-78"/>
              </a:rPr>
              <a:t>تلفن ثابت:</a:t>
            </a:r>
          </a:p>
          <a:p>
            <a:pPr marL="285750" indent="-285750" algn="just" rtl="1">
              <a:lnSpc>
                <a:spcPct val="200000"/>
              </a:lnSpc>
              <a:buFont typeface="Wingdings" pitchFamily="2" charset="2"/>
              <a:buChar char="§"/>
            </a:pPr>
            <a:r>
              <a:rPr lang="fa-IR" sz="2100" dirty="0">
                <a:solidFill>
                  <a:schemeClr val="accent1">
                    <a:lumMod val="50000"/>
                  </a:schemeClr>
                </a:solidFill>
                <a:cs typeface="B Koodak" panose="00000700000000000000" pitchFamily="2" charset="-78"/>
              </a:rPr>
              <a:t>ایمیل:</a:t>
            </a:r>
          </a:p>
          <a:p>
            <a:pPr marL="285750" indent="-285750" algn="just" rtl="1">
              <a:lnSpc>
                <a:spcPct val="200000"/>
              </a:lnSpc>
              <a:buFont typeface="Wingdings" pitchFamily="2" charset="2"/>
              <a:buChar char="§"/>
            </a:pPr>
            <a:r>
              <a:rPr lang="fa-IR" sz="2100" dirty="0">
                <a:solidFill>
                  <a:schemeClr val="accent1">
                    <a:lumMod val="50000"/>
                  </a:schemeClr>
                </a:solidFill>
                <a:cs typeface="B Koodak" panose="00000700000000000000" pitchFamily="2" charset="-78"/>
              </a:rPr>
              <a:t>رشته تحصیلی:</a:t>
            </a:r>
          </a:p>
          <a:p>
            <a:pPr marL="285750" indent="-285750" algn="just" rtl="1">
              <a:lnSpc>
                <a:spcPct val="200000"/>
              </a:lnSpc>
              <a:buFont typeface="Wingdings" pitchFamily="2" charset="2"/>
              <a:buChar char="§"/>
            </a:pPr>
            <a:r>
              <a:rPr lang="fa-IR" sz="2100" dirty="0">
                <a:solidFill>
                  <a:schemeClr val="accent1">
                    <a:lumMod val="50000"/>
                  </a:schemeClr>
                </a:solidFill>
                <a:cs typeface="B Koodak" panose="00000700000000000000" pitchFamily="2" charset="-78"/>
              </a:rPr>
              <a:t>مقطع تحصیلی:</a:t>
            </a:r>
          </a:p>
          <a:p>
            <a:pPr marL="285750" indent="-285750" algn="just" rtl="1">
              <a:lnSpc>
                <a:spcPct val="200000"/>
              </a:lnSpc>
              <a:buFont typeface="Wingdings" pitchFamily="2" charset="2"/>
              <a:buChar char="§"/>
            </a:pPr>
            <a:r>
              <a:rPr lang="fa-IR" sz="2100" dirty="0">
                <a:solidFill>
                  <a:schemeClr val="accent1">
                    <a:lumMod val="50000"/>
                  </a:schemeClr>
                </a:solidFill>
                <a:cs typeface="B Koodak" panose="00000700000000000000" pitchFamily="2" charset="-78"/>
              </a:rPr>
              <a:t>کد ملی:</a:t>
            </a:r>
          </a:p>
          <a:p>
            <a:pPr marL="742950" lvl="1" indent="-285750" algn="just" rtl="1">
              <a:lnSpc>
                <a:spcPct val="200000"/>
              </a:lnSpc>
              <a:buFont typeface="Wingdings" pitchFamily="2" charset="2"/>
              <a:buChar char="§"/>
            </a:pPr>
            <a:endParaRPr lang="en-US" sz="2100" dirty="0">
              <a:solidFill>
                <a:schemeClr val="accent1">
                  <a:lumMod val="50000"/>
                </a:schemeClr>
              </a:solidFill>
              <a:cs typeface="B Koodak" panose="00000700000000000000" pitchFamily="2" charset="-78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941E006-848B-86CD-E1DD-38BDDA3D63FE}"/>
              </a:ext>
            </a:extLst>
          </p:cNvPr>
          <p:cNvSpPr/>
          <p:nvPr/>
        </p:nvSpPr>
        <p:spPr>
          <a:xfrm>
            <a:off x="296779" y="300790"/>
            <a:ext cx="11598443" cy="6256421"/>
          </a:xfrm>
          <a:prstGeom prst="roundRect">
            <a:avLst>
              <a:gd name="adj" fmla="val 7626"/>
            </a:avLst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362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C0F72-39AE-4DAC-2074-40325BE62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4B6FB08-B1A8-EE79-53A5-70075B01F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17CF604-9342-F324-AE92-5E44E2D7F068}"/>
              </a:ext>
            </a:extLst>
          </p:cNvPr>
          <p:cNvSpPr/>
          <p:nvPr/>
        </p:nvSpPr>
        <p:spPr>
          <a:xfrm>
            <a:off x="2478242" y="558572"/>
            <a:ext cx="7069255" cy="554062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85000"/>
              </a:schemeClr>
            </a:solidFill>
            <a:prstDash val="sysDot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/>
            <a:r>
              <a:rPr lang="fa-IR" sz="2400" b="1" dirty="0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اعضای هیات مدیره و سهامداران اصلی (در صورت ثبت شرکت)</a:t>
            </a:r>
            <a:endParaRPr lang="en-US" sz="2400" b="1" dirty="0">
              <a:solidFill>
                <a:schemeClr val="tx1"/>
              </a:solidFill>
              <a:latin typeface="Shabnam" panose="020B0603030804020204" pitchFamily="34" charset="-78"/>
              <a:cs typeface="B Titr" panose="00000700000000000000" pitchFamily="2" charset="-78"/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C7DF9250-9A1A-4A6C-A1A3-AB0536E36F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407008"/>
              </p:ext>
            </p:extLst>
          </p:nvPr>
        </p:nvGraphicFramePr>
        <p:xfrm>
          <a:off x="1149927" y="3124628"/>
          <a:ext cx="9892145" cy="2819072"/>
        </p:xfrm>
        <a:graphic>
          <a:graphicData uri="http://schemas.openxmlformats.org/drawingml/2006/table">
            <a:tbl>
              <a:tblPr firstRow="1" bandRow="1"/>
              <a:tblGrid>
                <a:gridCol w="2064327">
                  <a:extLst>
                    <a:ext uri="{9D8B030D-6E8A-4147-A177-3AD203B41FA5}">
                      <a16:colId xmlns:a16="http://schemas.microsoft.com/office/drawing/2014/main" val="568344635"/>
                    </a:ext>
                  </a:extLst>
                </a:gridCol>
                <a:gridCol w="1330033">
                  <a:extLst>
                    <a:ext uri="{9D8B030D-6E8A-4147-A177-3AD203B41FA5}">
                      <a16:colId xmlns:a16="http://schemas.microsoft.com/office/drawing/2014/main" val="1158247521"/>
                    </a:ext>
                  </a:extLst>
                </a:gridCol>
                <a:gridCol w="1842658">
                  <a:extLst>
                    <a:ext uri="{9D8B030D-6E8A-4147-A177-3AD203B41FA5}">
                      <a16:colId xmlns:a16="http://schemas.microsoft.com/office/drawing/2014/main" val="3150035868"/>
                    </a:ext>
                  </a:extLst>
                </a:gridCol>
                <a:gridCol w="1496291">
                  <a:extLst>
                    <a:ext uri="{9D8B030D-6E8A-4147-A177-3AD203B41FA5}">
                      <a16:colId xmlns:a16="http://schemas.microsoft.com/office/drawing/2014/main" val="30716854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4173152031"/>
                    </a:ext>
                  </a:extLst>
                </a:gridCol>
                <a:gridCol w="1025236">
                  <a:extLst>
                    <a:ext uri="{9D8B030D-6E8A-4147-A177-3AD203B41FA5}">
                      <a16:colId xmlns:a16="http://schemas.microsoft.com/office/drawing/2014/main" val="30223708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میزان سهم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234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سمت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234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مقطع تحصیلی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234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رشته تحصیلی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234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r>
                        <a:rPr lang="fa-IR" sz="200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نام و نام خانوادگی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234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r>
                        <a:rPr lang="fa-IR" sz="200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ردیف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23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160508"/>
                  </a:ext>
                </a:extLst>
              </a:tr>
              <a:tr h="62385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Calibri" panose="020F0502020204030204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Calibri" panose="020F0502020204030204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Calibri" panose="020F0502020204030204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Calibri" panose="020F0502020204030204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Calibri" panose="020F0502020204030204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886744"/>
                  </a:ext>
                </a:extLst>
              </a:tr>
              <a:tr h="62385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2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250001"/>
                  </a:ext>
                </a:extLst>
              </a:tr>
              <a:tr h="62385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3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5947680"/>
                  </a:ext>
                </a:extLst>
              </a:tr>
              <a:tr h="551258"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353772"/>
                  </a:ext>
                </a:extLst>
              </a:tr>
            </a:tbl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1BF7462-2046-FD2C-FCC7-32C513B0045E}"/>
              </a:ext>
            </a:extLst>
          </p:cNvPr>
          <p:cNvSpPr/>
          <p:nvPr/>
        </p:nvSpPr>
        <p:spPr>
          <a:xfrm>
            <a:off x="296779" y="300790"/>
            <a:ext cx="11598443" cy="6256421"/>
          </a:xfrm>
          <a:prstGeom prst="roundRect">
            <a:avLst>
              <a:gd name="adj" fmla="val 7626"/>
            </a:avLst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E8701A-994D-6B2E-1417-C1689BF8F39D}"/>
              </a:ext>
            </a:extLst>
          </p:cNvPr>
          <p:cNvSpPr/>
          <p:nvPr/>
        </p:nvSpPr>
        <p:spPr>
          <a:xfrm>
            <a:off x="690227" y="1407776"/>
            <a:ext cx="10811546" cy="130420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 algn="just" rtl="1">
              <a:lnSpc>
                <a:spcPct val="200000"/>
              </a:lnSpc>
              <a:buFont typeface="Wingdings" pitchFamily="2" charset="2"/>
              <a:buChar char="§"/>
            </a:pPr>
            <a:r>
              <a:rPr lang="fa-IR" sz="2100" dirty="0">
                <a:solidFill>
                  <a:schemeClr val="accent1">
                    <a:lumMod val="50000"/>
                  </a:schemeClr>
                </a:solidFill>
                <a:cs typeface="B Koodak" panose="00000700000000000000" pitchFamily="2" charset="-78"/>
              </a:rPr>
              <a:t>شماره و تاریخ ثبت، شناسه ملی شرکت:</a:t>
            </a:r>
          </a:p>
          <a:p>
            <a:pPr marL="285750" indent="-285750" algn="just" rtl="1">
              <a:lnSpc>
                <a:spcPct val="200000"/>
              </a:lnSpc>
              <a:buFont typeface="Wingdings" pitchFamily="2" charset="2"/>
              <a:buChar char="§"/>
            </a:pPr>
            <a:r>
              <a:rPr lang="fa-IR" sz="2100" dirty="0">
                <a:solidFill>
                  <a:schemeClr val="accent1">
                    <a:lumMod val="50000"/>
                  </a:schemeClr>
                </a:solidFill>
                <a:cs typeface="B Koodak" panose="00000700000000000000" pitchFamily="2" charset="-78"/>
              </a:rPr>
              <a:t>اقامتگاه قانونی:</a:t>
            </a:r>
          </a:p>
        </p:txBody>
      </p:sp>
    </p:spTree>
    <p:extLst>
      <p:ext uri="{BB962C8B-B14F-4D97-AF65-F5344CB8AC3E}">
        <p14:creationId xmlns:p14="http://schemas.microsoft.com/office/powerpoint/2010/main" val="3338760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E7A2A2-0016-9481-6D2B-C4AFF23D7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30D2357-72B2-AD22-BCA6-1AA90F529BE4}"/>
              </a:ext>
            </a:extLst>
          </p:cNvPr>
          <p:cNvSpPr/>
          <p:nvPr/>
        </p:nvSpPr>
        <p:spPr>
          <a:xfrm>
            <a:off x="2478242" y="558572"/>
            <a:ext cx="7069255" cy="554062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85000"/>
              </a:schemeClr>
            </a:solidFill>
            <a:prstDash val="sysDot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/>
            <a:r>
              <a:rPr lang="fa-IR" sz="2400" b="1" dirty="0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اعضای تیم </a:t>
            </a:r>
            <a:r>
              <a:rPr lang="fa-IR" sz="2400" b="1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ایده محوری</a:t>
            </a:r>
            <a:endParaRPr lang="en-US" sz="2400" b="1" dirty="0">
              <a:solidFill>
                <a:schemeClr val="tx1"/>
              </a:solidFill>
              <a:latin typeface="Shabnam" panose="020B0603030804020204" pitchFamily="34" charset="-78"/>
              <a:cs typeface="B Titr" panose="00000700000000000000" pitchFamily="2" charset="-78"/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E19C474D-FD47-FAD7-6750-DCED6EF6F8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125418"/>
              </p:ext>
            </p:extLst>
          </p:nvPr>
        </p:nvGraphicFramePr>
        <p:xfrm>
          <a:off x="1066798" y="1791506"/>
          <a:ext cx="9892145" cy="2819072"/>
        </p:xfrm>
        <a:graphic>
          <a:graphicData uri="http://schemas.openxmlformats.org/drawingml/2006/table">
            <a:tbl>
              <a:tblPr firstRow="1" bandRow="1"/>
              <a:tblGrid>
                <a:gridCol w="2064327">
                  <a:extLst>
                    <a:ext uri="{9D8B030D-6E8A-4147-A177-3AD203B41FA5}">
                      <a16:colId xmlns:a16="http://schemas.microsoft.com/office/drawing/2014/main" val="568344635"/>
                    </a:ext>
                  </a:extLst>
                </a:gridCol>
                <a:gridCol w="1330033">
                  <a:extLst>
                    <a:ext uri="{9D8B030D-6E8A-4147-A177-3AD203B41FA5}">
                      <a16:colId xmlns:a16="http://schemas.microsoft.com/office/drawing/2014/main" val="1158247521"/>
                    </a:ext>
                  </a:extLst>
                </a:gridCol>
                <a:gridCol w="1842658">
                  <a:extLst>
                    <a:ext uri="{9D8B030D-6E8A-4147-A177-3AD203B41FA5}">
                      <a16:colId xmlns:a16="http://schemas.microsoft.com/office/drawing/2014/main" val="3150035868"/>
                    </a:ext>
                  </a:extLst>
                </a:gridCol>
                <a:gridCol w="1496291">
                  <a:extLst>
                    <a:ext uri="{9D8B030D-6E8A-4147-A177-3AD203B41FA5}">
                      <a16:colId xmlns:a16="http://schemas.microsoft.com/office/drawing/2014/main" val="30716854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4173152031"/>
                    </a:ext>
                  </a:extLst>
                </a:gridCol>
                <a:gridCol w="1025236">
                  <a:extLst>
                    <a:ext uri="{9D8B030D-6E8A-4147-A177-3AD203B41FA5}">
                      <a16:colId xmlns:a16="http://schemas.microsoft.com/office/drawing/2014/main" val="30223708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پاره وقت/تمام وقت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234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نقش در تیم 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234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مقطع تحصیلی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234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رشته تحصیلی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234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r>
                        <a:rPr lang="fa-IR" sz="200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نام و نام خانوادگی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234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1"/>
                      <a:r>
                        <a:rPr lang="fa-IR" sz="2000" dirty="0">
                          <a:solidFill>
                            <a:schemeClr val="bg1"/>
                          </a:solidFill>
                          <a:latin typeface="+mn-lt"/>
                          <a:cs typeface="B Titr" panose="00000700000000000000" pitchFamily="2" charset="-78"/>
                        </a:rPr>
                        <a:t>ردیف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23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160508"/>
                  </a:ext>
                </a:extLst>
              </a:tr>
              <a:tr h="62385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Calibri" panose="020F0502020204030204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Calibri" panose="020F0502020204030204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Calibri" panose="020F0502020204030204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Calibri" panose="020F0502020204030204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Calibri" panose="020F0502020204030204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886744"/>
                  </a:ext>
                </a:extLst>
              </a:tr>
              <a:tr h="62385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2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250001"/>
                  </a:ext>
                </a:extLst>
              </a:tr>
              <a:tr h="62385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3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5947680"/>
                  </a:ext>
                </a:extLst>
              </a:tr>
              <a:tr h="551258"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353772"/>
                  </a:ext>
                </a:extLst>
              </a:tr>
            </a:tbl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DAED8E2-46B4-46B8-FCB4-51E5EDB39351}"/>
              </a:ext>
            </a:extLst>
          </p:cNvPr>
          <p:cNvSpPr/>
          <p:nvPr/>
        </p:nvSpPr>
        <p:spPr>
          <a:xfrm>
            <a:off x="296779" y="300790"/>
            <a:ext cx="11598443" cy="6256421"/>
          </a:xfrm>
          <a:prstGeom prst="roundRect">
            <a:avLst>
              <a:gd name="adj" fmla="val 7626"/>
            </a:avLst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85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E7A2A2-0016-9481-6D2B-C4AFF23D7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30D2357-72B2-AD22-BCA6-1AA90F529BE4}"/>
              </a:ext>
            </a:extLst>
          </p:cNvPr>
          <p:cNvSpPr/>
          <p:nvPr/>
        </p:nvSpPr>
        <p:spPr>
          <a:xfrm>
            <a:off x="2478242" y="558572"/>
            <a:ext cx="7069255" cy="554062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85000"/>
              </a:schemeClr>
            </a:solidFill>
            <a:prstDash val="sysDot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/>
            <a:r>
              <a:rPr lang="fa-IR" sz="2400" b="1" dirty="0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معرفی </a:t>
            </a:r>
            <a:r>
              <a:rPr lang="fa-IR" sz="2400" b="1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ایده محوری</a:t>
            </a:r>
            <a:endParaRPr lang="en-US" sz="2400" b="1" dirty="0">
              <a:solidFill>
                <a:schemeClr val="tx1"/>
              </a:solidFill>
              <a:latin typeface="Shabnam" panose="020B0603030804020204" pitchFamily="34" charset="-78"/>
              <a:cs typeface="B Titr" panose="00000700000000000000" pitchFamily="2" charset="-78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98764" y="1378527"/>
            <a:ext cx="11263746" cy="337358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fa-IR" dirty="0">
                <a:cs typeface="B Koodak" panose="00000700000000000000" pitchFamily="2" charset="-78"/>
              </a:rPr>
              <a:t>(محصول به صورت خلاصه معرفی شود.)</a:t>
            </a:r>
            <a:endParaRPr lang="en-US" dirty="0">
              <a:cs typeface="B Koodak" panose="00000700000000000000" pitchFamily="2" charset="-78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F70315A-27FD-1002-8C51-3D02B8839FD5}"/>
              </a:ext>
            </a:extLst>
          </p:cNvPr>
          <p:cNvSpPr/>
          <p:nvPr/>
        </p:nvSpPr>
        <p:spPr>
          <a:xfrm>
            <a:off x="296779" y="300790"/>
            <a:ext cx="11598443" cy="6256421"/>
          </a:xfrm>
          <a:prstGeom prst="roundRect">
            <a:avLst>
              <a:gd name="adj" fmla="val 7626"/>
            </a:avLst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097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8">
            <a:extLst>
              <a:ext uri="{FF2B5EF4-FFF2-40B4-BE49-F238E27FC236}">
                <a16:creationId xmlns:a16="http://schemas.microsoft.com/office/drawing/2014/main" id="{330D2357-72B2-AD22-BCA6-1AA90F529BE4}"/>
              </a:ext>
            </a:extLst>
          </p:cNvPr>
          <p:cNvSpPr/>
          <p:nvPr/>
        </p:nvSpPr>
        <p:spPr>
          <a:xfrm>
            <a:off x="2561372" y="450617"/>
            <a:ext cx="7069255" cy="554062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85000"/>
              </a:schemeClr>
            </a:solidFill>
            <a:prstDash val="sysDot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/>
            <a:r>
              <a:rPr lang="fa-IR" sz="2400" b="1" dirty="0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تصویر </a:t>
            </a:r>
            <a:r>
              <a:rPr lang="fa-IR" sz="2400" b="1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ایده محوری</a:t>
            </a:r>
            <a:endParaRPr lang="en-US" sz="2400" b="1" dirty="0">
              <a:solidFill>
                <a:schemeClr val="tx1"/>
              </a:solidFill>
              <a:latin typeface="Shabnam" panose="020B0603030804020204" pitchFamily="34" charset="-78"/>
              <a:cs typeface="B Titr" panose="00000700000000000000" pitchFamily="2" charset="-78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EEC20B0-ADDC-66BB-572D-4F5B7D05D3D4}"/>
              </a:ext>
            </a:extLst>
          </p:cNvPr>
          <p:cNvSpPr/>
          <p:nvPr/>
        </p:nvSpPr>
        <p:spPr>
          <a:xfrm>
            <a:off x="296779" y="300790"/>
            <a:ext cx="11598443" cy="6256421"/>
          </a:xfrm>
          <a:prstGeom prst="roundRect">
            <a:avLst>
              <a:gd name="adj" fmla="val 7626"/>
            </a:avLst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628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E7A2A2-0016-9481-6D2B-C4AFF23D7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30D2357-72B2-AD22-BCA6-1AA90F529BE4}"/>
              </a:ext>
            </a:extLst>
          </p:cNvPr>
          <p:cNvSpPr/>
          <p:nvPr/>
        </p:nvSpPr>
        <p:spPr>
          <a:xfrm>
            <a:off x="2478242" y="558572"/>
            <a:ext cx="7069255" cy="554062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85000"/>
              </a:schemeClr>
            </a:solidFill>
            <a:prstDash val="sysDot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/>
            <a:r>
              <a:rPr lang="fa-IR" sz="2400" b="1" dirty="0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اطلاعات </a:t>
            </a:r>
            <a:r>
              <a:rPr lang="fa-IR" sz="2400" b="1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ایده محوری</a:t>
            </a:r>
            <a:endParaRPr lang="en-US" sz="2400" b="1" dirty="0">
              <a:solidFill>
                <a:schemeClr val="tx1"/>
              </a:solidFill>
              <a:latin typeface="Shabnam" panose="020B0603030804020204" pitchFamily="34" charset="-78"/>
              <a:cs typeface="B Titr" panose="00000700000000000000" pitchFamily="2" charset="-78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78669" y="1375870"/>
            <a:ext cx="10643514" cy="377802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fa-IR" sz="2400" dirty="0">
                <a:cs typeface="B Koodak" panose="00000700000000000000" pitchFamily="2" charset="-78"/>
              </a:rPr>
              <a:t>مرحله اجرایی ایده محوری:</a:t>
            </a:r>
          </a:p>
          <a:p>
            <a:pPr marL="0" indent="0" algn="r" rtl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a-IR" sz="2000" dirty="0">
                <a:cs typeface="B Koodak" panose="00000700000000000000" pitchFamily="2" charset="-78"/>
              </a:rPr>
              <a:t>الف) ایده         ب) نمونه اولیه          ج) فروش محدود           د)تجاری سازی (فروش انبوه)    </a:t>
            </a:r>
          </a:p>
          <a:p>
            <a:pPr algn="r" rtl="1">
              <a:lnSpc>
                <a:spcPct val="150000"/>
              </a:lnSpc>
            </a:pPr>
            <a:r>
              <a:rPr lang="fa-IR" sz="2400" dirty="0">
                <a:cs typeface="B Koodak" panose="00000700000000000000" pitchFamily="2" charset="-78"/>
              </a:rPr>
              <a:t>ماهیت طرح</a:t>
            </a:r>
          </a:p>
          <a:p>
            <a:pPr marL="0" indent="0" algn="r" rtl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a-IR" sz="2000" dirty="0">
                <a:cs typeface="B Koodak" panose="00000700000000000000" pitchFamily="2" charset="-78"/>
              </a:rPr>
              <a:t>الف) نوآوری          ب) مهندسی معکوس            ج) مهندسی معکوس همراه با تغییر             د)انتقال فناوری </a:t>
            </a:r>
          </a:p>
          <a:p>
            <a:pPr algn="r" rtl="1">
              <a:lnSpc>
                <a:spcPct val="150000"/>
              </a:lnSpc>
            </a:pPr>
            <a:r>
              <a:rPr lang="fa-IR" sz="2400" dirty="0">
                <a:cs typeface="B Koodak" panose="00000700000000000000" pitchFamily="2" charset="-78"/>
              </a:rPr>
              <a:t>طرح از لحاظ جدید بودن</a:t>
            </a:r>
          </a:p>
          <a:p>
            <a:pPr marL="0" indent="0" algn="r" rtl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a-IR" sz="2000" dirty="0">
                <a:cs typeface="B Koodak" panose="00000700000000000000" pitchFamily="2" charset="-78"/>
              </a:rPr>
              <a:t>الف)مشابه داخلی              ب)مشابه خارجی            ج) مشابه ندارد</a:t>
            </a:r>
          </a:p>
        </p:txBody>
      </p:sp>
      <p:sp>
        <p:nvSpPr>
          <p:cNvPr id="7" name="Oval 6"/>
          <p:cNvSpPr/>
          <p:nvPr/>
        </p:nvSpPr>
        <p:spPr>
          <a:xfrm>
            <a:off x="8257310" y="2292919"/>
            <a:ext cx="292660" cy="235527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232457" y="2292914"/>
            <a:ext cx="292660" cy="235527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2966573" y="2292913"/>
            <a:ext cx="292660" cy="235527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9961419" y="2265201"/>
            <a:ext cx="292660" cy="235527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9628910" y="3564073"/>
            <a:ext cx="332509" cy="263236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616037" y="3477473"/>
            <a:ext cx="332509" cy="263236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9214988" y="4786728"/>
            <a:ext cx="332509" cy="263236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245928" y="3553673"/>
            <a:ext cx="332509" cy="263236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634837" y="3553673"/>
            <a:ext cx="332509" cy="263236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121237" y="4786728"/>
            <a:ext cx="332509" cy="263236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027486" y="4752074"/>
            <a:ext cx="332509" cy="263236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9CB3FB2-A1D5-19FE-6C66-EEFABFFC85F3}"/>
              </a:ext>
            </a:extLst>
          </p:cNvPr>
          <p:cNvSpPr/>
          <p:nvPr/>
        </p:nvSpPr>
        <p:spPr>
          <a:xfrm>
            <a:off x="296779" y="300790"/>
            <a:ext cx="11598443" cy="6256421"/>
          </a:xfrm>
          <a:prstGeom prst="roundRect">
            <a:avLst>
              <a:gd name="adj" fmla="val 7626"/>
            </a:avLst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340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E7A2A2-0016-9481-6D2B-C4AFF23D7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30D2357-72B2-AD22-BCA6-1AA90F529BE4}"/>
              </a:ext>
            </a:extLst>
          </p:cNvPr>
          <p:cNvSpPr/>
          <p:nvPr/>
        </p:nvSpPr>
        <p:spPr>
          <a:xfrm>
            <a:off x="2478242" y="558572"/>
            <a:ext cx="7069255" cy="554062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85000"/>
              </a:schemeClr>
            </a:solidFill>
            <a:prstDash val="sysDot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/>
            <a:r>
              <a:rPr lang="fa-IR" sz="2400" b="1" dirty="0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تحلیل رقبا و </a:t>
            </a:r>
            <a:r>
              <a:rPr lang="fa-IR" sz="2400" b="1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مزیت رقابتی</a:t>
            </a:r>
            <a:endParaRPr lang="en-US" sz="2400" b="1" dirty="0">
              <a:solidFill>
                <a:schemeClr val="tx1"/>
              </a:solidFill>
              <a:latin typeface="Shabnam" panose="020B0603030804020204" pitchFamily="34" charset="-78"/>
              <a:cs typeface="B Titr" panose="00000700000000000000" pitchFamily="2" charset="-78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205346" y="1475509"/>
            <a:ext cx="10293927" cy="340129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lnSpc>
                <a:spcPct val="200000"/>
              </a:lnSpc>
            </a:pPr>
            <a:r>
              <a:rPr lang="fa-IR" sz="2400" dirty="0">
                <a:cs typeface="B Koodak" panose="00000700000000000000" pitchFamily="2" charset="-78"/>
              </a:rPr>
              <a:t>رقبای داخلی</a:t>
            </a:r>
          </a:p>
          <a:p>
            <a:pPr algn="r" rtl="1">
              <a:lnSpc>
                <a:spcPct val="200000"/>
              </a:lnSpc>
            </a:pPr>
            <a:r>
              <a:rPr lang="fa-IR" sz="2400" dirty="0">
                <a:cs typeface="B Koodak" panose="00000700000000000000" pitchFamily="2" charset="-78"/>
              </a:rPr>
              <a:t>رقبای خارجی</a:t>
            </a:r>
          </a:p>
          <a:p>
            <a:pPr algn="r" rtl="1">
              <a:lnSpc>
                <a:spcPct val="200000"/>
              </a:lnSpc>
            </a:pPr>
            <a:r>
              <a:rPr lang="fa-IR" sz="2400" dirty="0">
                <a:cs typeface="B Koodak" panose="00000700000000000000" pitchFamily="2" charset="-78"/>
              </a:rPr>
              <a:t>مزیت محصول نسبت به رقبا</a:t>
            </a:r>
            <a:endParaRPr lang="en-US" sz="2400" dirty="0">
              <a:cs typeface="B Koodak" panose="00000700000000000000" pitchFamily="2" charset="-78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819836F4-B3BF-10B8-F7BB-CDBCA1EE2D09}"/>
              </a:ext>
            </a:extLst>
          </p:cNvPr>
          <p:cNvSpPr/>
          <p:nvPr/>
        </p:nvSpPr>
        <p:spPr>
          <a:xfrm>
            <a:off x="296779" y="300790"/>
            <a:ext cx="11598443" cy="6256421"/>
          </a:xfrm>
          <a:prstGeom prst="roundRect">
            <a:avLst>
              <a:gd name="adj" fmla="val 7626"/>
            </a:avLst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3149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E7A2A2-0016-9481-6D2B-C4AFF23D7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9D04-C25C-4C46-BE58-67290CF0B2B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30D2357-72B2-AD22-BCA6-1AA90F529BE4}"/>
              </a:ext>
            </a:extLst>
          </p:cNvPr>
          <p:cNvSpPr/>
          <p:nvPr/>
        </p:nvSpPr>
        <p:spPr>
          <a:xfrm>
            <a:off x="2478242" y="558572"/>
            <a:ext cx="7069255" cy="554062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85000"/>
              </a:schemeClr>
            </a:solidFill>
            <a:prstDash val="sysDot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/>
            <a:r>
              <a:rPr lang="fa-IR" sz="2400" b="1" dirty="0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بازار هدف و </a:t>
            </a:r>
            <a:r>
              <a:rPr lang="fa-IR" sz="2400" b="1">
                <a:solidFill>
                  <a:schemeClr val="tx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مشتریان اصلی</a:t>
            </a:r>
            <a:endParaRPr lang="en-US" sz="2400" b="1" dirty="0">
              <a:solidFill>
                <a:schemeClr val="tx1"/>
              </a:solidFill>
              <a:latin typeface="Shabnam" panose="020B0603030804020204" pitchFamily="34" charset="-78"/>
              <a:cs typeface="B Titr" panose="00000700000000000000" pitchFamily="2" charset="-78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205346" y="1475509"/>
            <a:ext cx="10293927" cy="340129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lnSpc>
                <a:spcPct val="200000"/>
              </a:lnSpc>
              <a:buNone/>
            </a:pPr>
            <a:endParaRPr lang="en-US" sz="2400" dirty="0">
              <a:cs typeface="B Koodak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4CE442-C948-DD65-12C1-FA2E2781B6DB}"/>
              </a:ext>
            </a:extLst>
          </p:cNvPr>
          <p:cNvSpPr txBox="1">
            <a:spLocks/>
          </p:cNvSpPr>
          <p:nvPr/>
        </p:nvSpPr>
        <p:spPr>
          <a:xfrm>
            <a:off x="1101660" y="1728354"/>
            <a:ext cx="10293927" cy="340129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lnSpc>
                <a:spcPct val="200000"/>
              </a:lnSpc>
            </a:pPr>
            <a:endParaRPr lang="en-US" sz="2400" dirty="0">
              <a:cs typeface="B Koodak" panose="00000700000000000000" pitchFamily="2" charset="-78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265293B-0B05-EBF2-5BB8-4F7BA1FD7A79}"/>
              </a:ext>
            </a:extLst>
          </p:cNvPr>
          <p:cNvSpPr/>
          <p:nvPr/>
        </p:nvSpPr>
        <p:spPr>
          <a:xfrm>
            <a:off x="296779" y="300790"/>
            <a:ext cx="11598443" cy="6256421"/>
          </a:xfrm>
          <a:prstGeom prst="roundRect">
            <a:avLst>
              <a:gd name="adj" fmla="val 7626"/>
            </a:avLst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391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1D9A78"/>
    </a:accent1>
    <a:accent2>
      <a:srgbClr val="8BC145"/>
    </a:accent2>
    <a:accent3>
      <a:srgbClr val="36AFCE"/>
    </a:accent3>
    <a:accent4>
      <a:srgbClr val="1D6FA9"/>
    </a:accent4>
    <a:accent5>
      <a:srgbClr val="B74919"/>
    </a:accent5>
    <a:accent6>
      <a:srgbClr val="F19D19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1D9A78"/>
    </a:accent1>
    <a:accent2>
      <a:srgbClr val="8BC145"/>
    </a:accent2>
    <a:accent3>
      <a:srgbClr val="36AFCE"/>
    </a:accent3>
    <a:accent4>
      <a:srgbClr val="1D6FA9"/>
    </a:accent4>
    <a:accent5>
      <a:srgbClr val="B74919"/>
    </a:accent5>
    <a:accent6>
      <a:srgbClr val="F19D19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1D9A78"/>
    </a:accent1>
    <a:accent2>
      <a:srgbClr val="8BC145"/>
    </a:accent2>
    <a:accent3>
      <a:srgbClr val="36AFCE"/>
    </a:accent3>
    <a:accent4>
      <a:srgbClr val="1D6FA9"/>
    </a:accent4>
    <a:accent5>
      <a:srgbClr val="B74919"/>
    </a:accent5>
    <a:accent6>
      <a:srgbClr val="F19D19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3994</TotalTime>
  <Words>382</Words>
  <Application>Microsoft Office PowerPoint</Application>
  <PresentationFormat>Widescreen</PresentationFormat>
  <Paragraphs>118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B Titr</vt:lpstr>
      <vt:lpstr>Calibri Light</vt:lpstr>
      <vt:lpstr>B Koodak</vt:lpstr>
      <vt:lpstr>Calibri</vt:lpstr>
      <vt:lpstr>Arial</vt:lpstr>
      <vt:lpstr>Wingdings</vt:lpstr>
      <vt:lpstr>Shabnam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EbrahimPn</dc:creator>
  <cp:lastModifiedBy>Matina</cp:lastModifiedBy>
  <cp:revision>328</cp:revision>
  <dcterms:created xsi:type="dcterms:W3CDTF">2023-10-11T12:37:57Z</dcterms:created>
  <dcterms:modified xsi:type="dcterms:W3CDTF">2025-09-02T09:27:58Z</dcterms:modified>
</cp:coreProperties>
</file>